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7" r:id="rId2"/>
    <p:sldId id="278" r:id="rId3"/>
    <p:sldId id="258" r:id="rId4"/>
    <p:sldId id="275" r:id="rId5"/>
    <p:sldId id="271" r:id="rId6"/>
    <p:sldId id="274" r:id="rId7"/>
    <p:sldId id="276" r:id="rId8"/>
    <p:sldId id="259" r:id="rId9"/>
    <p:sldId id="272" r:id="rId10"/>
    <p:sldId id="267" r:id="rId11"/>
    <p:sldId id="273" r:id="rId12"/>
    <p:sldId id="268" r:id="rId13"/>
    <p:sldId id="270" r:id="rId14"/>
    <p:sldId id="260" r:id="rId15"/>
    <p:sldId id="269" r:id="rId16"/>
    <p:sldId id="261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56CD-7C4A-414F-AC3F-4D781A79296A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472E-5FC3-4902-B405-F2FC51C8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8E32-E1A4-4390-94AA-C89987527FAA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90D2-4836-4340-B4ED-6084F48CC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BF18-6D40-42BB-88D5-76725255810E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14C57-9D21-406F-8F2E-A1B53F961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1824-C7B1-4A8B-9453-D1A8553BD66C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23402A-3474-4B4F-83AA-0FA1D8CB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DAE1-9ADB-4F6E-BE54-F0B5042B4364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765-F643-45C3-8557-866FEB0C6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5E53-2A36-4813-935A-1871A29EA5B2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C90D-FFFD-4533-934F-B516B8649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1FE1-A08D-43EA-B689-338C25E6594B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7061-B508-42B0-B52B-46AAE5AF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747306-F220-40D9-8C0B-48138DF6F7A9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742BE1-B87A-40F0-8C78-4F295C951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7ED4-050B-40DF-B3E4-ECC7D9D8A3B0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BFFD-9E3C-4BAE-95D8-DF1D673AD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D2488A-3181-49C4-8073-80FC4EE4D4AD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CB6844-48A0-4D1A-85FD-7353E056F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0BF4E6-E6A2-4306-96A7-45B0183FE0D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564D55-C31D-4F94-A785-F5CE82ECC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6986-5B02-4F10-84C8-F58C91DFE2C0}" type="datetimeFigureOut">
              <a:rPr lang="en-US"/>
              <a:pPr>
                <a:defRPr/>
              </a:pPr>
              <a:t>10/23/2017</a:t>
            </a:fld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1A5BF-BFD7-4E8D-9FDE-603955E6B0DC}" type="slidenum">
              <a:rPr lang="en-US"/>
              <a:pPr>
                <a:defRPr/>
              </a:pPr>
              <a:t>‹#›</a:t>
            </a:fld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Greek_langu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oubling_the_cube" TargetMode="External"/><Relationship Id="rId3" Type="http://schemas.openxmlformats.org/officeDocument/2006/relationships/hyperlink" Target="http://en.wikipedia.org/wiki/Pappus's_hexagon_theorem" TargetMode="External"/><Relationship Id="rId7" Type="http://schemas.openxmlformats.org/officeDocument/2006/relationships/hyperlink" Target="http://en.wikipedia.org/wiki/Recreational_mathematics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en.wikipedia.org/wiki/Alexand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ometry" TargetMode="External"/><Relationship Id="rId11" Type="http://schemas.openxmlformats.org/officeDocument/2006/relationships/hyperlink" Target="http://en.wikipedia.org/wiki/File:PappusBook.jpg" TargetMode="External"/><Relationship Id="rId5" Type="http://schemas.openxmlformats.org/officeDocument/2006/relationships/hyperlink" Target="http://en.wikipedia.org/wiki/Federico_Commandino" TargetMode="External"/><Relationship Id="rId10" Type="http://schemas.openxmlformats.org/officeDocument/2006/relationships/hyperlink" Target="http://en.wikipedia.org/wiki/Polyhedron" TargetMode="External"/><Relationship Id="rId4" Type="http://schemas.openxmlformats.org/officeDocument/2006/relationships/hyperlink" Target="http://en.wikipedia.org/wiki/Projective_geometry" TargetMode="External"/><Relationship Id="rId9" Type="http://schemas.openxmlformats.org/officeDocument/2006/relationships/hyperlink" Target="http://en.wikipedia.org/wiki/Polyg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192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HISTORY OF PROJECTIVE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581400"/>
            <a:ext cx="5410200" cy="19812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Presented by</a:t>
            </a:r>
          </a:p>
          <a:p>
            <a:pPr algn="ctr"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Mr. CARMEL PUSHPA RAJ J</a:t>
            </a:r>
          </a:p>
          <a:p>
            <a:pPr algn="ctr"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Assistant Professor</a:t>
            </a:r>
          </a:p>
          <a:p>
            <a:pPr algn="ctr"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Department of Mathematics</a:t>
            </a:r>
          </a:p>
          <a:p>
            <a:pPr algn="ctr" fontAlgn="auto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SJC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/>
              <a:t> Filippo Brunelleschi (1404–1472) started investigating the geometry of perspective in 1425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pPr algn="ctr">
              <a:buFont typeface="Wingdings" pitchFamily="2" charset="2"/>
              <a:buNone/>
            </a:pPr>
            <a:r>
              <a:rPr lang="en-US" b="1" smtClean="0"/>
              <a:t>The work in the fine arts which motivated much of the development of projective geometry</a:t>
            </a:r>
            <a:endParaRPr lang="en-US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856" y="1828800"/>
            <a:ext cx="2401144" cy="3005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/>
              <a:t>(1)Brunelleschi's </a:t>
            </a:r>
            <a:r>
              <a:rPr lang="en-US" sz="2000" u="sng" dirty="0" smtClean="0"/>
              <a:t>dome for the </a:t>
            </a:r>
            <a:r>
              <a:rPr lang="en-US" sz="2000" u="sng" dirty="0" err="1" smtClean="0"/>
              <a:t>Duomo</a:t>
            </a:r>
            <a:r>
              <a:rPr lang="en-US" sz="2000" u="sng" dirty="0" smtClean="0"/>
              <a:t> of Florence, Santa Maria del Fiore</a:t>
            </a:r>
            <a:br>
              <a:rPr lang="en-US" sz="2000" u="sng" dirty="0" smtClean="0"/>
            </a:b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(2) </a:t>
            </a:r>
            <a:r>
              <a:rPr lang="en-US" sz="2000" u="sng" dirty="0" smtClean="0"/>
              <a:t>Section of the dome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81175"/>
            <a:ext cx="2647950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905000"/>
            <a:ext cx="2528888" cy="331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625"/>
          </a:xfrm>
        </p:spPr>
        <p:txBody>
          <a:bodyPr/>
          <a:lstStyle/>
          <a:p>
            <a:pPr algn="ctr"/>
            <a:r>
              <a:rPr lang="en-US" b="1" smtClean="0"/>
              <a:t>Gérard Desargues (1591–1661) developed an alternative way of constructing perspective drawings by generalizing the use of vanishing points to include the case when these are infinitely far away.</a:t>
            </a:r>
            <a:endParaRPr lang="en-US" smtClean="0"/>
          </a:p>
          <a:p>
            <a:endParaRPr lang="en-US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071" y="2590800"/>
            <a:ext cx="2546729" cy="311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035425"/>
          </a:xfrm>
        </p:spPr>
        <p:txBody>
          <a:bodyPr/>
          <a:lstStyle/>
          <a:p>
            <a:pPr algn="ctr"/>
            <a:r>
              <a:rPr lang="en-US" b="1" smtClean="0"/>
              <a:t>worked as an architect</a:t>
            </a:r>
          </a:p>
          <a:p>
            <a:pPr algn="ctr"/>
            <a:r>
              <a:rPr lang="en-US" b="1" smtClean="0"/>
              <a:t>an engineer and technical consultant -entourage of Richelieu</a:t>
            </a:r>
          </a:p>
          <a:p>
            <a:pPr algn="ctr">
              <a:buFont typeface="Wingdings" pitchFamily="2" charset="2"/>
              <a:buNone/>
            </a:pPr>
            <a:endParaRPr lang="en-US" b="1" smtClean="0"/>
          </a:p>
          <a:p>
            <a:pPr algn="ctr">
              <a:buFont typeface="Wingdings" pitchFamily="2" charset="2"/>
              <a:buNone/>
            </a:pPr>
            <a:endParaRPr lang="en-US" b="1" smtClean="0"/>
          </a:p>
          <a:p>
            <a:pPr algn="ctr"/>
            <a:r>
              <a:rPr lang="en-US" b="1" smtClean="0"/>
              <a:t>Desargues' theorem, </a:t>
            </a:r>
          </a:p>
          <a:p>
            <a:pPr algn="ctr"/>
            <a:r>
              <a:rPr lang="en-US" b="1" smtClean="0"/>
              <a:t>the Desargues graph</a:t>
            </a:r>
          </a:p>
          <a:p>
            <a:pPr algn="ctr"/>
            <a:r>
              <a:rPr lang="en-US" b="1" smtClean="0"/>
              <a:t>the crater Desargues on the Moon</a:t>
            </a:r>
            <a:endParaRPr lang="en-US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7975"/>
            <a:ext cx="7467600" cy="4873625"/>
          </a:xfrm>
        </p:spPr>
        <p:txBody>
          <a:bodyPr/>
          <a:lstStyle/>
          <a:p>
            <a:pPr algn="ctr"/>
            <a:r>
              <a:rPr lang="en-US" b="1" smtClean="0"/>
              <a:t>The works of Gaspard Monge at the end of 18th and beginning of 19th century were important for the subsequent development of projective geometry. </a:t>
            </a:r>
            <a:endParaRPr lang="en-U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0941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467600" cy="4873625"/>
          </a:xfrm>
        </p:spPr>
        <p:txBody>
          <a:bodyPr/>
          <a:lstStyle/>
          <a:p>
            <a:pPr algn="ctr"/>
            <a:r>
              <a:rPr lang="en-US" b="1" smtClean="0"/>
              <a:t> Jean-Victor Poncelet had published the foundational treatise on projective geometry in 1822. </a:t>
            </a:r>
          </a:p>
          <a:p>
            <a:pPr algn="ctr"/>
            <a:endParaRPr lang="en-US" b="1" smtClean="0"/>
          </a:p>
          <a:p>
            <a:pPr algn="ctr"/>
            <a:endParaRPr lang="en-US" b="1" smtClean="0"/>
          </a:p>
          <a:p>
            <a:pPr algn="ctr"/>
            <a:r>
              <a:rPr lang="en-US" b="1" smtClean="0"/>
              <a:t>Poncelet separated the projective properties of objects in individual class and establishing a relationship between metric and projective properties.</a:t>
            </a:r>
            <a:endParaRPr lang="en-US" smtClean="0"/>
          </a:p>
          <a:p>
            <a:pPr algn="ctr"/>
            <a:endParaRPr lang="en-US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9975"/>
            <a:ext cx="7467600" cy="4873625"/>
          </a:xfrm>
        </p:spPr>
        <p:txBody>
          <a:bodyPr/>
          <a:lstStyle/>
          <a:p>
            <a:pPr algn="ctr"/>
            <a:r>
              <a:rPr lang="en-US" b="1" smtClean="0"/>
              <a:t>This early 19th century projective geometry was a stepping stone from analytic geometry to algebraic geometry.</a:t>
            </a:r>
          </a:p>
          <a:p>
            <a:pPr algn="ctr"/>
            <a:endParaRPr lang="en-US" b="1" smtClean="0"/>
          </a:p>
          <a:p>
            <a:pPr algn="ctr">
              <a:buFont typeface="Wingdings" pitchFamily="2" charset="2"/>
              <a:buNone/>
            </a:pPr>
            <a:endParaRPr lang="en-US" b="1" smtClean="0"/>
          </a:p>
          <a:p>
            <a:pPr algn="ctr"/>
            <a:r>
              <a:rPr lang="en-US" b="1" smtClean="0"/>
              <a:t> When treated in terms of homogeneous coordinates, projective geometry looks like an </a:t>
            </a:r>
            <a:r>
              <a:rPr lang="en-US" b="1" u="sng" smtClean="0"/>
              <a:t>extension</a:t>
            </a:r>
            <a:r>
              <a:rPr lang="en-US" b="1" smtClean="0"/>
              <a:t> or </a:t>
            </a:r>
            <a:r>
              <a:rPr lang="en-US" b="1" u="sng" smtClean="0"/>
              <a:t>technical improvement of the use of coordinates</a:t>
            </a:r>
            <a:r>
              <a:rPr lang="en-US" b="1" smtClean="0"/>
              <a:t> to reduce geometric problems to algebra, an extension reducing the number of special cases. </a:t>
            </a:r>
            <a:endParaRPr lang="en-US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343400"/>
          </a:xfrm>
        </p:spPr>
        <p:txBody>
          <a:bodyPr/>
          <a:lstStyle/>
          <a:p>
            <a:pPr algn="ctr"/>
            <a:r>
              <a:rPr lang="en-US" b="1" smtClean="0"/>
              <a:t>Projective geometry formalizes one of the central principles of perspective art</a:t>
            </a:r>
          </a:p>
          <a:p>
            <a:pPr algn="ctr"/>
            <a:endParaRPr lang="en-US" b="1" smtClean="0"/>
          </a:p>
          <a:p>
            <a:pPr algn="ctr"/>
            <a:endParaRPr lang="en-US" b="1" smtClean="0"/>
          </a:p>
          <a:p>
            <a:pPr algn="ctr"/>
            <a:r>
              <a:rPr lang="en-US" b="1" smtClean="0"/>
              <a:t> In essence, a projective geometry may be thought of as an extension of Euclidean geometry. </a:t>
            </a:r>
          </a:p>
          <a:p>
            <a:pPr algn="ctr">
              <a:buFont typeface="Wingdings" pitchFamily="2" charset="2"/>
              <a:buNone/>
            </a:pPr>
            <a:r>
              <a:rPr lang="en-US" b="1" smtClean="0"/>
              <a:t>         </a:t>
            </a:r>
            <a:endParaRPr lang="en-US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93975"/>
            <a:ext cx="7467600" cy="2511425"/>
          </a:xfrm>
        </p:spPr>
        <p:txBody>
          <a:bodyPr/>
          <a:lstStyle/>
          <a:p>
            <a:r>
              <a:rPr lang="en-US" b="1" smtClean="0"/>
              <a:t>Projective geometry also includes a full theory of conic sections, a subject already very well developed in Euclidean geometry.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</a:t>
            </a:r>
          </a:p>
          <a:p>
            <a:pPr algn="ctr">
              <a:buFont typeface="Wingdings" pitchFamily="2" charset="2"/>
              <a:buNone/>
            </a:pPr>
            <a:r>
              <a:rPr lang="en-US" b="1" smtClean="0"/>
              <a:t> 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4588"/>
            <a:ext cx="7467600" cy="4722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905000"/>
            <a:ext cx="4343400" cy="28194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Projective geometry</a:t>
            </a:r>
          </a:p>
          <a:p>
            <a:r>
              <a:rPr lang="en-US" smtClean="0">
                <a:latin typeface="Arial Rounded MT Bold" pitchFamily="34" charset="0"/>
              </a:rPr>
              <a:t>Subfields</a:t>
            </a:r>
          </a:p>
          <a:p>
            <a:r>
              <a:rPr lang="en-US" smtClean="0">
                <a:latin typeface="Arial Rounded MT Bold" pitchFamily="34" charset="0"/>
              </a:rPr>
              <a:t>Examples</a:t>
            </a:r>
          </a:p>
          <a:p>
            <a:r>
              <a:rPr lang="en-US" smtClean="0">
                <a:latin typeface="Arial Rounded MT Bold" pitchFamily="34" charset="0"/>
              </a:rPr>
              <a:t>History</a:t>
            </a:r>
          </a:p>
          <a:p>
            <a:r>
              <a:rPr lang="en-US" smtClean="0">
                <a:latin typeface="Arial Rounded MT Bold" pitchFamily="34" charset="0"/>
              </a:rPr>
              <a:t>Conclusion</a:t>
            </a:r>
          </a:p>
          <a:p>
            <a:endParaRPr lang="en-US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514600"/>
            <a:ext cx="7467600" cy="1524000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prstMaterial="dkEdge">
              <a:bevelB h="25400" prst="softRound"/>
            </a:sp3d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3500000" algn="br" rotWithShape="0">
                    <a:schemeClr val="accent3">
                      <a:lumMod val="50000"/>
                      <a:alpha val="49000"/>
                    </a:schemeClr>
                  </a:outerShdw>
                </a:effectLst>
                <a:latin typeface="Monotype Corsiva" pitchFamily="66" charset="0"/>
              </a:rPr>
              <a:t>Thank you…</a:t>
            </a:r>
            <a:endParaRPr lang="en-US" sz="7200" dirty="0">
              <a:solidFill>
                <a:schemeClr val="bg2">
                  <a:lumMod val="10000"/>
                </a:schemeClr>
              </a:solidFill>
              <a:effectLst>
                <a:outerShdw blurRad="50800" dist="38100" dir="13500000" algn="br" rotWithShape="0">
                  <a:schemeClr val="accent3">
                    <a:lumMod val="50000"/>
                    <a:alpha val="49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Projective geometry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/>
            <a:r>
              <a:rPr lang="en-US" b="1" smtClean="0"/>
              <a:t>In mathematics, projective geometry is the study of geometric properties that are invariant under projective transformations. </a:t>
            </a:r>
          </a:p>
          <a:p>
            <a:pPr algn="ctr"/>
            <a:endParaRPr lang="en-US" b="1" smtClean="0"/>
          </a:p>
          <a:p>
            <a:pPr algn="ctr"/>
            <a:endParaRPr lang="en-US" b="1" smtClean="0"/>
          </a:p>
          <a:p>
            <a:pPr algn="ctr"/>
            <a:r>
              <a:rPr lang="en-US" b="1" smtClean="0"/>
              <a:t>This means that, compared to elementary geometry, projective geometry has a different setting, projective space, and a selective set of basic geometric concepts.</a:t>
            </a:r>
            <a:endParaRPr lang="en-US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subfields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Projective algebraic geometry </a:t>
            </a:r>
          </a:p>
          <a:p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   The study of projective varieties 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r>
              <a:rPr lang="en-US" b="1" smtClean="0"/>
              <a:t>Projective differential geometry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    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   The study of differential invariants of the projective transformations</a:t>
            </a:r>
            <a:endParaRPr lang="en-US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This type of projection can be modeled by projective geometry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536575"/>
            <a:ext cx="2895600" cy="2892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1"/>
            <a:ext cx="3048000" cy="2971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338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simplest illustration of duality is in the projective plane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“Two distinct points determine a unique line"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 (i.e. the line through them) </a:t>
            </a:r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“Two distinct lines determine a unique point"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     (i.e. their point of intersection)</a:t>
            </a:r>
            <a:endParaRPr lang="en-US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4775"/>
            <a:ext cx="7467600" cy="4873625"/>
          </a:xfrm>
        </p:spPr>
        <p:txBody>
          <a:bodyPr/>
          <a:lstStyle/>
          <a:p>
            <a:pPr algn="ctr"/>
            <a:r>
              <a:rPr lang="en-US" b="1" smtClean="0"/>
              <a:t>The first geometrical properties of a projective nature were discovered in the third century by Pappus of Alexandria.</a:t>
            </a:r>
            <a:r>
              <a:rPr lang="en-US" smtClean="0"/>
              <a:t> (</a:t>
            </a:r>
            <a:r>
              <a:rPr lang="en-US" smtClean="0">
                <a:hlinkClick r:id="rId2" tooltip="Greek &#10;language"/>
              </a:rPr>
              <a:t>Greek</a:t>
            </a:r>
            <a:r>
              <a:rPr lang="en-US" smtClean="0"/>
              <a:t> Πάππος ὁ Ἀλεξανδρεύς)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124200"/>
            <a:ext cx="1981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543800" cy="5791200"/>
          </a:xfrm>
        </p:spPr>
        <p:txBody>
          <a:bodyPr/>
          <a:lstStyle/>
          <a:p>
            <a:r>
              <a:rPr lang="en-US" smtClean="0"/>
              <a:t>A teacher in </a:t>
            </a:r>
            <a:r>
              <a:rPr lang="en-US" smtClean="0">
                <a:hlinkClick r:id="rId2" tooltip="Alexandria"/>
              </a:rPr>
              <a:t>Alexandria</a:t>
            </a:r>
            <a:endParaRPr lang="en-US" smtClean="0"/>
          </a:p>
          <a:p>
            <a:r>
              <a:rPr lang="en-US" i="1" smtClean="0"/>
              <a:t>Synagoge</a:t>
            </a:r>
            <a:r>
              <a:rPr lang="en-US" smtClean="0"/>
              <a:t> or </a:t>
            </a:r>
            <a:r>
              <a:rPr lang="en-US" i="1" smtClean="0"/>
              <a:t>Collection</a:t>
            </a:r>
            <a:r>
              <a:rPr lang="en-US" smtClean="0"/>
              <a:t> </a:t>
            </a:r>
          </a:p>
          <a:p>
            <a:r>
              <a:rPr lang="en-US" smtClean="0">
                <a:hlinkClick r:id="rId3" tooltip="Pappus's hexagon theorem"/>
              </a:rPr>
              <a:t>Pappus's Theorem</a:t>
            </a:r>
            <a:r>
              <a:rPr lang="en-US" smtClean="0"/>
              <a:t> in </a:t>
            </a:r>
            <a:r>
              <a:rPr lang="en-US" smtClean="0">
                <a:hlinkClick r:id="rId4" tooltip="Projective geometry"/>
              </a:rPr>
              <a:t>projective geometry</a:t>
            </a:r>
            <a:endParaRPr lang="en-US" smtClean="0"/>
          </a:p>
          <a:p>
            <a:r>
              <a:rPr lang="en-US" smtClean="0"/>
              <a:t>a compendium of mathematics in eight volumes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>
              <a:buFont typeface="Wingdings" pitchFamily="2" charset="2"/>
              <a:buNone/>
            </a:pPr>
            <a:endParaRPr lang="en-US" u="sng" smtClean="0"/>
          </a:p>
          <a:p>
            <a:pPr algn="ctr">
              <a:buFont typeface="Wingdings" pitchFamily="2" charset="2"/>
              <a:buNone/>
            </a:pPr>
            <a:r>
              <a:rPr lang="en-US" sz="2000" u="sng" smtClean="0"/>
              <a:t>Title page of Pappus's </a:t>
            </a:r>
            <a:r>
              <a:rPr lang="en-US" sz="2000" i="1" u="sng" smtClean="0"/>
              <a:t>Mathematicae Collectiones</a:t>
            </a:r>
            <a:r>
              <a:rPr lang="en-US" sz="2000" u="sng" smtClean="0"/>
              <a:t>, translated by </a:t>
            </a:r>
            <a:r>
              <a:rPr lang="en-US" sz="2000" smtClean="0">
                <a:hlinkClick r:id="rId5" tooltip="Federico&#10; Commandino"/>
              </a:rPr>
              <a:t>Federico Commandino</a:t>
            </a:r>
            <a:r>
              <a:rPr lang="en-US" sz="2000" u="sng" smtClean="0"/>
              <a:t> (1589).</a:t>
            </a:r>
            <a:endParaRPr lang="en-US" sz="2000" smtClean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52600" y="2286000"/>
            <a:ext cx="449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latin typeface="Century Schoolbook" pitchFamily="18" charset="0"/>
              </a:rPr>
              <a:t> </a:t>
            </a:r>
            <a:r>
              <a:rPr lang="en-US" sz="2400">
                <a:latin typeface="Century Schoolbook" pitchFamily="18" charset="0"/>
                <a:hlinkClick r:id="rId6" tooltip="Geometry"/>
              </a:rPr>
              <a:t>geometry</a:t>
            </a:r>
            <a:r>
              <a:rPr lang="en-US" sz="240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Century Schoolbook" pitchFamily="18" charset="0"/>
                <a:hlinkClick r:id="rId7" tooltip="Recreational mathematics"/>
              </a:rPr>
              <a:t> recreational mathematics</a:t>
            </a:r>
            <a:r>
              <a:rPr lang="en-US" sz="240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Century Schoolbook" pitchFamily="18" charset="0"/>
                <a:hlinkClick r:id="rId8" tooltip="Doubling &#10;the cube"/>
              </a:rPr>
              <a:t> doubling the cube</a:t>
            </a:r>
            <a:r>
              <a:rPr lang="en-US" sz="240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Century Schoolbook" pitchFamily="18" charset="0"/>
                <a:hlinkClick r:id="rId9" tooltip="Polygon"/>
              </a:rPr>
              <a:t> polygons</a:t>
            </a:r>
            <a:r>
              <a:rPr lang="en-US" sz="2400">
                <a:latin typeface="Century Schoolbook" pitchFamily="18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Century Schoolbook" pitchFamily="18" charset="0"/>
                <a:hlinkClick r:id="rId10" tooltip="Polyhedron"/>
              </a:rPr>
              <a:t> polyhedra</a:t>
            </a:r>
            <a:r>
              <a:rPr lang="en-US" sz="2400">
                <a:latin typeface="Century Schoolbook" pitchFamily="18" charset="0"/>
              </a:rPr>
              <a:t>.</a:t>
            </a:r>
          </a:p>
          <a:p>
            <a:endParaRPr lang="en-US" sz="2000">
              <a:latin typeface="Century Schoolbook" pitchFamily="18" charset="0"/>
            </a:endParaRPr>
          </a:p>
        </p:txBody>
      </p:sp>
      <p:pic>
        <p:nvPicPr>
          <p:cNvPr id="22532" name="Picture 5" descr="http://upload.wikimedia.org/wikipedia/commons/thumb/b/b3/PappusBook.jpg/200px-PappusBook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23622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483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HISTORY OF PROJECTIVE GEOMETRY</vt:lpstr>
      <vt:lpstr>Contents</vt:lpstr>
      <vt:lpstr>Projective geometry</vt:lpstr>
      <vt:lpstr>subfields</vt:lpstr>
      <vt:lpstr>This type of projection can be modeled by projective geometry </vt:lpstr>
      <vt:lpstr>Slide 6</vt:lpstr>
      <vt:lpstr>The simplest illustration of duality is in the projective plane</vt:lpstr>
      <vt:lpstr>HISTORY</vt:lpstr>
      <vt:lpstr>Slide 9</vt:lpstr>
      <vt:lpstr>Slide 10</vt:lpstr>
      <vt:lpstr>(1)Brunelleschi's dome for the Duomo of Florence, Santa Maria del Fiore  (2) Section of the dome</vt:lpstr>
      <vt:lpstr>Slide 12</vt:lpstr>
      <vt:lpstr>Slide 13</vt:lpstr>
      <vt:lpstr>  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PROJECTIVE GEOMETRY</dc:title>
  <dc:creator>Loyola</dc:creator>
  <cp:lastModifiedBy>mathsstaff</cp:lastModifiedBy>
  <cp:revision>29</cp:revision>
  <dcterms:created xsi:type="dcterms:W3CDTF">2012-01-10T15:11:25Z</dcterms:created>
  <dcterms:modified xsi:type="dcterms:W3CDTF">2017-10-23T07:37:25Z</dcterms:modified>
</cp:coreProperties>
</file>